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56" r:id="rId4"/>
    <p:sldId id="260" r:id="rId5"/>
    <p:sldId id="257" r:id="rId6"/>
    <p:sldId id="259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8" r:id="rId17"/>
    <p:sldId id="270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2000" cy="69386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01750" y="374650"/>
            <a:ext cx="8919845" cy="12376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PHÒNG GIÁO DỤC VÀ ĐÀO TẠO QUẬN BÌNH THẠNH</a:t>
            </a:r>
            <a:endParaRPr 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BẠCH ĐẰNG</a:t>
            </a:r>
            <a:endParaRPr 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1570990" y="2425700"/>
            <a:ext cx="9057640" cy="259715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MÔN TOÁN - LỚP 4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BÀI: ÔN TẬP PHÉP NHÂN, PHÉP CHIA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GV THỰC HIỆN: NGUYỄN THỊ PHƯƠNG THƯ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2000" cy="8128635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245807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6000">
                <a:solidFill>
                  <a:schemeClr val="bg1"/>
                </a:solidFill>
                <a:latin typeface="#9Slide07 SVNBeachwood Sans" pitchFamily="2" charset="0"/>
              </a:rPr>
              <a:t>4</a:t>
            </a:r>
            <a:endParaRPr lang="en-US" sz="6000">
              <a:solidFill>
                <a:schemeClr val="bg1"/>
              </a:solidFill>
              <a:latin typeface="#9Slide07 SVNBeachwood San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166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Số ?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593542"/>
            <a:ext cx="4304071" cy="98251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pt-BR" sz="44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8 x ….. = 240</a:t>
            </a:r>
            <a:endParaRPr lang="pt-BR" sz="4400" b="1" i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00548" y="2824108"/>
            <a:ext cx="7711932" cy="2210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3200" b="1">
                <a:solidFill>
                  <a:srgbClr val="0070C0"/>
                </a:solidFill>
              </a:rPr>
              <a:t>Muốn tìm thừa số chưa biết ta lấy tích chia cho thừa số 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biết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</a:rPr>
              <a:t>240 : 8 = 30</a:t>
            </a:r>
            <a:endParaRPr lang="en-US" sz="48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Vậy số cần điền vào chỗ trống là 30.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0581" y="1652725"/>
            <a:ext cx="1219200" cy="9233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2000" cy="8128635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245807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6000">
                <a:solidFill>
                  <a:schemeClr val="bg1"/>
                </a:solidFill>
                <a:latin typeface="#9Slide07 SVNBeachwood Sans" pitchFamily="2" charset="0"/>
              </a:rPr>
              <a:t>4</a:t>
            </a:r>
            <a:endParaRPr lang="en-US" sz="6000">
              <a:solidFill>
                <a:schemeClr val="bg1"/>
              </a:solidFill>
              <a:latin typeface="#9Slide07 SVNBeachwood San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166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Số ?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00548" y="2824108"/>
            <a:ext cx="7039898" cy="2210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2800" b="1">
                <a:solidFill>
                  <a:srgbClr val="0070C0"/>
                </a:solidFill>
              </a:rPr>
              <a:t>Muốn tìm thừa số chưa biết ta lấy tích chia cho thừa số </a:t>
            </a:r>
            <a:r>
              <a:rPr lang="en-US" sz="2800" b="1">
                <a:solidFill>
                  <a:srgbClr val="0070C0"/>
                </a:solidFill>
              </a:rPr>
              <a:t>đã biết</a:t>
            </a:r>
            <a:endParaRPr lang="en-US" sz="2800" b="1">
              <a:solidFill>
                <a:srgbClr val="0070C0"/>
              </a:solidFill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540 : 9 = 60</a:t>
            </a:r>
            <a:endParaRPr lang="en-US" sz="4400" b="1">
              <a:solidFill>
                <a:srgbClr val="FF0000"/>
              </a:solidFill>
            </a:endParaRPr>
          </a:p>
          <a:p>
            <a:pPr algn="ctr"/>
            <a:r>
              <a:rPr lang="en-US" sz="2800" b="1">
                <a:solidFill>
                  <a:srgbClr val="0070C0"/>
                </a:solidFill>
              </a:rPr>
              <a:t>  Vậy số cần điền vào chỗ trống là 60.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9813" y="1601535"/>
            <a:ext cx="6096000" cy="106343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pt-BR" sz="48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…… x 9 = 540</a:t>
            </a:r>
            <a:endParaRPr lang="pt-BR" sz="4800" b="1" i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2091" y="1717046"/>
            <a:ext cx="1219200" cy="9233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>
                <a:solidFill>
                  <a:srgbClr val="FF0000"/>
                </a:solidFill>
                <a:latin typeface="Calibri" panose="020F0502020204030204"/>
              </a:rPr>
              <a:t>6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239625" cy="8160385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245807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6000">
                <a:solidFill>
                  <a:schemeClr val="bg1"/>
                </a:solidFill>
                <a:latin typeface="#9Slide07 SVNBeachwood Sans" pitchFamily="2" charset="0"/>
              </a:rPr>
              <a:t>4</a:t>
            </a:r>
            <a:endParaRPr lang="en-US" sz="6000">
              <a:solidFill>
                <a:schemeClr val="bg1"/>
              </a:solidFill>
              <a:latin typeface="#9Slide07 SVNBeachwood San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166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Số ?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26085" y="2710815"/>
            <a:ext cx="10206990" cy="310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4400" b="1">
                <a:solidFill>
                  <a:schemeClr val="accent1"/>
                </a:solidFill>
              </a:rPr>
              <a:t>Muốn tìm số bị chia ta lấy thương nhân với số chia</a:t>
            </a:r>
            <a:endParaRPr lang="en-US" sz="4400" b="1">
              <a:solidFill>
                <a:schemeClr val="accent1"/>
              </a:solidFill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20 x 6 = 120</a:t>
            </a:r>
            <a:endParaRPr lang="en-US" sz="4400" b="1">
              <a:solidFill>
                <a:srgbClr val="FF0000"/>
              </a:solidFill>
            </a:endParaRPr>
          </a:p>
          <a:p>
            <a:pPr algn="ctr"/>
            <a:r>
              <a:rPr lang="en-US" sz="4400">
                <a:solidFill>
                  <a:srgbClr val="0070C0"/>
                </a:solidFill>
              </a:rPr>
              <a:t>  Vậy số cần điền vào chỗ trống là 120.</a:t>
            </a:r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120" y="1381218"/>
            <a:ext cx="6096000" cy="118487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pt-BR" sz="54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…… : 6 = 20</a:t>
            </a:r>
            <a:endParaRPr lang="pt-BR" sz="5400" b="1" i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6495" y="1493812"/>
            <a:ext cx="1608132" cy="10156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2000" cy="8128635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245807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6000">
                <a:solidFill>
                  <a:schemeClr val="bg1"/>
                </a:solidFill>
                <a:latin typeface="#9Slide07 SVNBeachwood Sans" pitchFamily="2" charset="0"/>
              </a:rPr>
              <a:t>4</a:t>
            </a:r>
            <a:endParaRPr lang="en-US" sz="6000">
              <a:solidFill>
                <a:schemeClr val="bg1"/>
              </a:solidFill>
              <a:latin typeface="#9Slide07 SVNBeachwood San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166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Số ?</a:t>
            </a:r>
            <a:endParaRPr 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6790" y="1205865"/>
            <a:ext cx="10518775" cy="1337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pt-BR" sz="54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45 : ……. = 9</a:t>
            </a:r>
            <a:endParaRPr lang="pt-BR" sz="5400" b="1" i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1584960" y="2668270"/>
            <a:ext cx="9906635" cy="310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4400" b="1">
                <a:solidFill>
                  <a:schemeClr val="accent1"/>
                </a:solidFill>
              </a:rPr>
              <a:t>Muốn tìm số chia ta lấy số bị chia chia cho thương</a:t>
            </a:r>
            <a:endParaRPr lang="en-US" sz="4400" b="1">
              <a:solidFill>
                <a:schemeClr val="accent1"/>
              </a:solidFill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45 : 9 = 5</a:t>
            </a:r>
            <a:endParaRPr lang="en-US" sz="4400" b="1">
              <a:solidFill>
                <a:srgbClr val="FF0000"/>
              </a:solidFill>
            </a:endParaRPr>
          </a:p>
          <a:p>
            <a:pPr algn="ctr"/>
            <a:r>
              <a:rPr lang="en-US" sz="4400">
                <a:solidFill>
                  <a:srgbClr val="0070C0"/>
                </a:solidFill>
              </a:rPr>
              <a:t>  Vậy số cần điền vào chỗ trống là 5</a:t>
            </a:r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0323" y="1327717"/>
            <a:ext cx="1608132" cy="10156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-48895" y="-95250"/>
            <a:ext cx="12240895" cy="8161020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245807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>
                <a:solidFill>
                  <a:prstClr val="white"/>
                </a:solidFill>
                <a:latin typeface="#9Slide07 SVNBeachwood Sans" pitchFamily="2" charset="0"/>
              </a:rPr>
              <a:t>5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eachwood Sans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538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 ý trả lời đúng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301" y="1418509"/>
            <a:ext cx="9281707" cy="414466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en-US" sz="36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Một số khi nhân với 1 thì có kết quả là:</a:t>
            </a:r>
            <a:endParaRPr lang="en-US" sz="3600" b="1" i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chính số đó                          </a:t>
            </a:r>
            <a:endParaRPr lang="en-US" sz="3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  <a:endParaRPr lang="en-US" sz="3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0                                            </a:t>
            </a:r>
            <a:endParaRPr lang="en-US" sz="3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số liền sau của số đã cho</a:t>
            </a:r>
            <a:endParaRPr lang="en-US" sz="3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3997" y="2286872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0" grpId="0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186813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>
                <a:solidFill>
                  <a:prstClr val="white"/>
                </a:solidFill>
                <a:latin typeface="#9Slide07 SVNBeachwood Sans" pitchFamily="2" charset="0"/>
              </a:rPr>
              <a:t>5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eachwood Sans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538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 ý trả lời đúng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10306" y="5899355"/>
            <a:ext cx="742294" cy="635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7959" y="1418509"/>
            <a:ext cx="8662175" cy="517173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en-US" sz="32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Bao gạo thứ nhất cân nặng 25 kg. Bao gạo thứ hai nặng gấp 2 lần bao gạo thứ nhất. Bao gạo thứ hai cân nặng:</a:t>
            </a:r>
            <a:endParaRPr lang="en-US" sz="3200" b="1" i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23 kg                               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27 kg                               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40 kg                               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50 kg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5440928" y="3968633"/>
            <a:ext cx="4363063" cy="1740310"/>
          </a:xfrm>
          <a:prstGeom prst="wedgeRoundRectCallout">
            <a:avLst>
              <a:gd name="adj1" fmla="val 57139"/>
              <a:gd name="adj2" fmla="val -5331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solidFill>
                  <a:schemeClr val="tx1"/>
                </a:solidFill>
              </a:rPr>
              <a:t> Cân nặng bao gạo thứ hai là:</a:t>
            </a:r>
            <a:endParaRPr lang="en-US" sz="4000">
              <a:solidFill>
                <a:schemeClr val="tx1"/>
              </a:solidFill>
            </a:endParaRPr>
          </a:p>
          <a:p>
            <a:pPr algn="ctr"/>
            <a:r>
              <a:rPr lang="en-US" sz="4000">
                <a:solidFill>
                  <a:schemeClr val="tx1"/>
                </a:solidFill>
              </a:rPr>
              <a:t>25 x 2 = 50 (kg)</a:t>
            </a:r>
            <a:endParaRPr 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-635" y="-62865"/>
            <a:ext cx="12281535" cy="8187690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590" y="186055"/>
            <a:ext cx="11641455" cy="6381750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>
                <a:solidFill>
                  <a:prstClr val="white"/>
                </a:solidFill>
                <a:latin typeface="#9Slide07 SVNBeachwood Sans" pitchFamily="2" charset="0"/>
              </a:rPr>
              <a:t>5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eachwood Sans" pitchFamily="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538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 ý trả lời đúng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552" y="1418509"/>
            <a:ext cx="9274235" cy="517173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vi-VN" sz="32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Bình thứ nhất chứa 12 ℓ</a:t>
            </a:r>
            <a:r>
              <a:rPr lang="en-US" sz="32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nước, bình thứ hai chứa 3 ℓ</a:t>
            </a:r>
            <a:r>
              <a:rPr lang="en-US" sz="32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nước. Lượng nước ở bình thứ nhất gấp mấy lần lượng nước ở bình thứ hai?</a:t>
            </a:r>
            <a:endParaRPr lang="vi-VN" sz="3200" b="1" i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4 lần                                </a:t>
            </a:r>
            <a:endParaRPr lang="vi-VN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9 lần                                 </a:t>
            </a:r>
            <a:endParaRPr lang="vi-VN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15 lần                               </a:t>
            </a:r>
            <a:endParaRPr lang="vi-VN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36 lần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7053" y="3736842"/>
            <a:ext cx="742294" cy="6353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5440928" y="3968633"/>
            <a:ext cx="4363063" cy="1740310"/>
          </a:xfrm>
          <a:prstGeom prst="wedgeRoundRectCallout">
            <a:avLst>
              <a:gd name="adj1" fmla="val 57139"/>
              <a:gd name="adj2" fmla="val -5331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2800">
                <a:solidFill>
                  <a:schemeClr val="tx1"/>
                </a:solidFill>
              </a:rPr>
              <a:t>Lượng nước ở bình thứ nhất gấp lượng nước ở bình thứ hai số lần là</a:t>
            </a:r>
            <a:r>
              <a:rPr lang="en-US" sz="2800">
                <a:solidFill>
                  <a:schemeClr val="tx1"/>
                </a:solidFill>
              </a:rPr>
              <a:t>:</a:t>
            </a:r>
            <a:endParaRPr lang="vi-VN" sz="2800">
              <a:solidFill>
                <a:schemeClr val="tx1"/>
              </a:solidFill>
            </a:endParaRPr>
          </a:p>
          <a:p>
            <a:pPr algn="ctr"/>
            <a:r>
              <a:rPr lang="vi-VN" sz="2800" b="1">
                <a:solidFill>
                  <a:schemeClr val="tx1"/>
                </a:solidFill>
              </a:rPr>
              <a:t>12 : 3 = 4 (lần)</a:t>
            </a:r>
            <a:endParaRPr 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2000" cy="8128635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186813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6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eachwood Sans" pitchFamily="2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9628" y="290051"/>
            <a:ext cx="9436530" cy="248266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vi-VN" sz="3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 em có 3 thùng sữa tươi, mỗi thùng có 48 hộp. Chúng em đã uống hết 35 hộp. Hỏi lớp em còn lại bao nhiêu hộp sữa?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3256282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latinLnBrk="0"/>
            <a:r>
              <a:rPr lang="en-US" sz="3600" b="1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endParaRPr lang="en-US" sz="3600" b="1" i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/>
            <a:r>
              <a:rPr lang="en-US" sz="3600" b="1" i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 3 thùng</a:t>
            </a:r>
            <a:endParaRPr lang="en-US" sz="3600" b="1" i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/>
            <a:r>
              <a:rPr lang="en-US" sz="3600" b="1" i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1 thùng: 48 hộp</a:t>
            </a:r>
            <a:endParaRPr lang="en-US" sz="3600" b="1" i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/>
            <a:r>
              <a:rPr lang="en-US" sz="3600" b="1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 uống: 35 hộp</a:t>
            </a:r>
            <a:endParaRPr lang="en-US" sz="3600" b="1" i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latinLnBrk="0"/>
            <a:r>
              <a:rPr lang="en-US" sz="3600" b="1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Còn lại: ? hộp</a:t>
            </a:r>
            <a:endParaRPr lang="en-US" sz="3600" b="1" i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0730" cy="8128000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186813"/>
            <a:ext cx="11641393" cy="6381136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6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eachwood Sans" pitchFamily="2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9628" y="290051"/>
            <a:ext cx="9436530" cy="248266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vi-VN" sz="3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 em có 3 thùng sữa tươi, mỗi thùng có 48 hộp. Chúng em đã uống hết 35 hộp. Hỏi lớp em còn lại bao nhiêu hộp sữa?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316" y="312997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latinLnBrk="0"/>
            <a:r>
              <a:rPr lang="en-US" sz="3200" b="1" i="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3200" b="1" i="0" u="sng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latinLnBrk="0"/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hộp sữa có trong 3 thùng là: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latinLnBrk="0"/>
            <a:r>
              <a:rPr lang="en-US" sz="32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 x 3 = 144 (hộp)</a:t>
            </a:r>
            <a:endParaRPr lang="en-US" sz="3200" b="1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latinLnBrk="0"/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hộp sữa lớp em còn lại là: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latinLnBrk="0"/>
            <a:r>
              <a:rPr lang="en-US" sz="32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144 – 35 = 109 (hộp)</a:t>
            </a:r>
            <a:endParaRPr lang="en-US" sz="3200" b="1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latinLnBrk="0"/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Đáp số: 109 hộp sữa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1365" cy="8074025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143432" y="658760"/>
            <a:ext cx="8436078" cy="40412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4938" y="1400677"/>
            <a:ext cx="590296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1500" b="1" dirty="0">
                <a:solidFill>
                  <a:srgbClr val="FF6699"/>
                </a:solidFill>
                <a:latin typeface="Times New Roman" panose="02020603050405020304" charset="0"/>
                <a:cs typeface="Times New Roman" panose="02020603050405020304" charset="0"/>
              </a:rPr>
              <a:t>DẶN DÒ</a:t>
            </a:r>
            <a:endParaRPr lang="en-US" sz="11500" b="1" dirty="0">
              <a:solidFill>
                <a:srgbClr val="FF669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child jumping on a beach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62625" y="664210"/>
            <a:ext cx="5583555" cy="262763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114415" y="1409700"/>
            <a:ext cx="5083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6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140541" y="658761"/>
            <a:ext cx="10087897" cy="173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ĐÚNG CỦA PHÉP TÍNH:</a:t>
            </a:r>
            <a:endParaRPr lang="en-US" sz="3200" b="1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X 3 = ?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344697" y="2868561"/>
            <a:ext cx="3706762" cy="1170039"/>
            <a:chOff x="7344697" y="2868561"/>
            <a:chExt cx="3706762" cy="1170039"/>
          </a:xfrm>
        </p:grpSpPr>
        <p:sp>
          <p:nvSpPr>
            <p:cNvPr id="12" name="Rectangle 11"/>
            <p:cNvSpPr/>
            <p:nvPr/>
          </p:nvSpPr>
          <p:spPr>
            <a:xfrm>
              <a:off x="7344697" y="2868561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1000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6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506718" y="3012848"/>
              <a:ext cx="841966" cy="90655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40541" y="2843980"/>
            <a:ext cx="3706762" cy="1170039"/>
            <a:chOff x="1140541" y="2843980"/>
            <a:chExt cx="3706762" cy="1170039"/>
          </a:xfrm>
        </p:grpSpPr>
        <p:sp>
          <p:nvSpPr>
            <p:cNvPr id="11" name="Rectangle 10"/>
            <p:cNvSpPr/>
            <p:nvPr/>
          </p:nvSpPr>
          <p:spPr>
            <a:xfrm>
              <a:off x="1140541" y="284398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800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7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23699" y="3012848"/>
              <a:ext cx="856673" cy="8814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45457" y="4265970"/>
            <a:ext cx="3706762" cy="1170039"/>
            <a:chOff x="1145457" y="4265970"/>
            <a:chExt cx="3706762" cy="1170039"/>
          </a:xfrm>
        </p:grpSpPr>
        <p:sp>
          <p:nvSpPr>
            <p:cNvPr id="13" name="Rectangle 12"/>
            <p:cNvSpPr/>
            <p:nvPr/>
          </p:nvSpPr>
          <p:spPr>
            <a:xfrm>
              <a:off x="1145457" y="426597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1500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8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3699" y="4367364"/>
              <a:ext cx="889868" cy="96724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344697" y="4265969"/>
            <a:ext cx="3706762" cy="1170039"/>
            <a:chOff x="7344697" y="4265969"/>
            <a:chExt cx="3706762" cy="1170039"/>
          </a:xfrm>
        </p:grpSpPr>
        <p:sp>
          <p:nvSpPr>
            <p:cNvPr id="14" name="Rectangle 13"/>
            <p:cNvSpPr/>
            <p:nvPr/>
          </p:nvSpPr>
          <p:spPr>
            <a:xfrm>
              <a:off x="7344697" y="4265969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15000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9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506718" y="4410689"/>
              <a:ext cx="847234" cy="9165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8"/>
          <p:cNvSpPr/>
          <p:nvPr/>
        </p:nvSpPr>
        <p:spPr>
          <a:xfrm>
            <a:off x="1140541" y="658761"/>
            <a:ext cx="10087897" cy="173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ĐÚNG CỦA PHÉP TÍNH:</a:t>
            </a:r>
            <a:endParaRPr lang="en-US" sz="3200" b="1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X 3 = ?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44697" y="2868561"/>
            <a:ext cx="3706762" cy="1170039"/>
            <a:chOff x="7344697" y="2868561"/>
            <a:chExt cx="3706762" cy="1170039"/>
          </a:xfrm>
        </p:grpSpPr>
        <p:sp>
          <p:nvSpPr>
            <p:cNvPr id="7" name="Rectangle 11"/>
            <p:cNvSpPr/>
            <p:nvPr/>
          </p:nvSpPr>
          <p:spPr>
            <a:xfrm>
              <a:off x="7344697" y="2868561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   18 000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8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506718" y="3012848"/>
              <a:ext cx="841966" cy="90655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140541" y="2843980"/>
            <a:ext cx="3706762" cy="1170039"/>
            <a:chOff x="1140541" y="2843980"/>
            <a:chExt cx="3706762" cy="1170039"/>
          </a:xfrm>
        </p:grpSpPr>
        <p:sp>
          <p:nvSpPr>
            <p:cNvPr id="15" name="Rectangle 10"/>
            <p:cNvSpPr/>
            <p:nvPr/>
          </p:nvSpPr>
          <p:spPr>
            <a:xfrm>
              <a:off x="1140541" y="284398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 9 000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23699" y="3012848"/>
              <a:ext cx="856673" cy="88146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45457" y="4265970"/>
            <a:ext cx="3706762" cy="1170039"/>
            <a:chOff x="1145457" y="4265970"/>
            <a:chExt cx="3706762" cy="1170039"/>
          </a:xfrm>
        </p:grpSpPr>
        <p:sp>
          <p:nvSpPr>
            <p:cNvPr id="26" name="Rectangle 12"/>
            <p:cNvSpPr/>
            <p:nvPr/>
          </p:nvSpPr>
          <p:spPr>
            <a:xfrm>
              <a:off x="1145457" y="426597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 19 000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27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3699" y="4367364"/>
              <a:ext cx="889868" cy="96724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344697" y="4265969"/>
            <a:ext cx="3706762" cy="1170039"/>
            <a:chOff x="7344697" y="4265969"/>
            <a:chExt cx="3706762" cy="1170039"/>
          </a:xfrm>
        </p:grpSpPr>
        <p:sp>
          <p:nvSpPr>
            <p:cNvPr id="29" name="Rectangle 13"/>
            <p:cNvSpPr/>
            <p:nvPr/>
          </p:nvSpPr>
          <p:spPr>
            <a:xfrm>
              <a:off x="7344697" y="4265969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   20 000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30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506718" y="4410689"/>
              <a:ext cx="847234" cy="9165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140541" y="658761"/>
            <a:ext cx="10087897" cy="173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ĐÚNG CỦA PHÉP TÍNH:</a:t>
            </a:r>
            <a:endParaRPr lang="en-US" sz="3200" b="1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24 000 : 4 = ?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344697" y="2868561"/>
            <a:ext cx="3706762" cy="1170039"/>
            <a:chOff x="7344697" y="2868561"/>
            <a:chExt cx="3706762" cy="1170039"/>
          </a:xfrm>
        </p:grpSpPr>
        <p:sp>
          <p:nvSpPr>
            <p:cNvPr id="12" name="Rectangle 11"/>
            <p:cNvSpPr/>
            <p:nvPr/>
          </p:nvSpPr>
          <p:spPr>
            <a:xfrm>
              <a:off x="7344697" y="2868561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600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6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506718" y="3012848"/>
              <a:ext cx="841966" cy="90655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40541" y="2843980"/>
            <a:ext cx="3706762" cy="1170039"/>
            <a:chOff x="1140541" y="2843980"/>
            <a:chExt cx="3706762" cy="1170039"/>
          </a:xfrm>
        </p:grpSpPr>
        <p:sp>
          <p:nvSpPr>
            <p:cNvPr id="11" name="Rectangle 10"/>
            <p:cNvSpPr/>
            <p:nvPr/>
          </p:nvSpPr>
          <p:spPr>
            <a:xfrm>
              <a:off x="1140541" y="284398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400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7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23699" y="3012848"/>
              <a:ext cx="856673" cy="8814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45457" y="4265970"/>
            <a:ext cx="3706762" cy="1170039"/>
            <a:chOff x="1145457" y="4265970"/>
            <a:chExt cx="3706762" cy="1170039"/>
          </a:xfrm>
        </p:grpSpPr>
        <p:sp>
          <p:nvSpPr>
            <p:cNvPr id="13" name="Rectangle 12"/>
            <p:cNvSpPr/>
            <p:nvPr/>
          </p:nvSpPr>
          <p:spPr>
            <a:xfrm>
              <a:off x="1145457" y="426597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6 000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8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3699" y="4367364"/>
              <a:ext cx="889868" cy="96724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344697" y="4265969"/>
            <a:ext cx="3706762" cy="1170039"/>
            <a:chOff x="7344697" y="4265969"/>
            <a:chExt cx="3706762" cy="1170039"/>
          </a:xfrm>
        </p:grpSpPr>
        <p:sp>
          <p:nvSpPr>
            <p:cNvPr id="14" name="Rectangle 13"/>
            <p:cNvSpPr/>
            <p:nvPr/>
          </p:nvSpPr>
          <p:spPr>
            <a:xfrm>
              <a:off x="7344697" y="4265969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 4 000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9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506718" y="4410689"/>
              <a:ext cx="847234" cy="9165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-635" y="-62865"/>
            <a:ext cx="12192635" cy="8128635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140541" y="658761"/>
            <a:ext cx="10087897" cy="173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ĐÚNG CỦA PHÉP TÍNH:</a:t>
            </a:r>
            <a:endParaRPr lang="en-US" sz="3200" b="1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: 6 = ?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344697" y="2868561"/>
            <a:ext cx="3706762" cy="1170039"/>
            <a:chOff x="7344697" y="2868561"/>
            <a:chExt cx="3706762" cy="1170039"/>
          </a:xfrm>
        </p:grpSpPr>
        <p:sp>
          <p:nvSpPr>
            <p:cNvPr id="12" name="Rectangle 11"/>
            <p:cNvSpPr/>
            <p:nvPr/>
          </p:nvSpPr>
          <p:spPr>
            <a:xfrm>
              <a:off x="7344697" y="2868561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3 000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6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506718" y="3012848"/>
              <a:ext cx="841966" cy="90655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40541" y="2843980"/>
            <a:ext cx="3706762" cy="1170039"/>
            <a:chOff x="1140541" y="2843980"/>
            <a:chExt cx="3706762" cy="1170039"/>
          </a:xfrm>
        </p:grpSpPr>
        <p:sp>
          <p:nvSpPr>
            <p:cNvPr id="11" name="Rectangle 10"/>
            <p:cNvSpPr/>
            <p:nvPr/>
          </p:nvSpPr>
          <p:spPr>
            <a:xfrm>
              <a:off x="1140541" y="284398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2 000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7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23699" y="3012848"/>
              <a:ext cx="856673" cy="8814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45457" y="4265970"/>
            <a:ext cx="3706762" cy="1170039"/>
            <a:chOff x="1145457" y="4265970"/>
            <a:chExt cx="3706762" cy="1170039"/>
          </a:xfrm>
        </p:grpSpPr>
        <p:sp>
          <p:nvSpPr>
            <p:cNvPr id="13" name="Rectangle 12"/>
            <p:cNvSpPr/>
            <p:nvPr/>
          </p:nvSpPr>
          <p:spPr>
            <a:xfrm>
              <a:off x="1145457" y="4265970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4 000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8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3699" y="4367364"/>
              <a:ext cx="889868" cy="96724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344697" y="4265969"/>
            <a:ext cx="3706762" cy="1170039"/>
            <a:chOff x="7344697" y="4265969"/>
            <a:chExt cx="3706762" cy="1170039"/>
          </a:xfrm>
        </p:grpSpPr>
        <p:sp>
          <p:nvSpPr>
            <p:cNvPr id="14" name="Rectangle 13"/>
            <p:cNvSpPr/>
            <p:nvPr/>
          </p:nvSpPr>
          <p:spPr>
            <a:xfrm>
              <a:off x="7344697" y="4265969"/>
              <a:ext cx="3706762" cy="11700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6600" b="1">
                  <a:solidFill>
                    <a:srgbClr val="9999FF"/>
                  </a:solidFill>
                </a:rPr>
                <a:t>    5 000</a:t>
              </a:r>
              <a:endParaRPr lang="en-US" sz="6600" b="1">
                <a:solidFill>
                  <a:srgbClr val="9999FF"/>
                </a:solidFill>
              </a:endParaRPr>
            </a:p>
          </p:txBody>
        </p:sp>
        <p:pic>
          <p:nvPicPr>
            <p:cNvPr id="19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506718" y="4410689"/>
              <a:ext cx="847234" cy="9165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896705" y="724156"/>
            <a:ext cx="2474960" cy="1211201"/>
            <a:chOff x="4823257" y="2347603"/>
            <a:chExt cx="2474960" cy="1211201"/>
          </a:xfrm>
        </p:grpSpPr>
        <p:sp>
          <p:nvSpPr>
            <p:cNvPr id="20" name="TextBox 19"/>
            <p:cNvSpPr txBox="1"/>
            <p:nvPr/>
          </p:nvSpPr>
          <p:spPr>
            <a:xfrm>
              <a:off x="4846905" y="2358475"/>
              <a:ext cx="24513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7200">
                  <a:ln w="161925">
                    <a:solidFill>
                      <a:schemeClr val="bg1"/>
                    </a:solidFill>
                  </a:ln>
                  <a:effectLst>
                    <a:innerShdw blurRad="63500" dist="50800" dir="13500000">
                      <a:srgbClr val="9999FF">
                        <a:alpha val="50000"/>
                      </a:srgbClr>
                    </a:innerShdw>
                  </a:effectLst>
                  <a:latin typeface="LNTH-Quirky Stitch" pitchFamily="2" charset="0"/>
                </a:rPr>
                <a:t>TOÁN</a:t>
              </a:r>
              <a:endParaRPr lang="en-US" sz="7200">
                <a:ln w="161925">
                  <a:solidFill>
                    <a:schemeClr val="bg1"/>
                  </a:solidFill>
                </a:ln>
                <a:effectLst>
                  <a:innerShdw blurRad="63500" dist="50800" dir="13500000">
                    <a:srgbClr val="9999FF">
                      <a:alpha val="50000"/>
                    </a:srgbClr>
                  </a:innerShdw>
                </a:effectLst>
                <a:latin typeface="LNTH-Quirky Stitch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23257" y="2347603"/>
              <a:ext cx="24513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7200">
                  <a:solidFill>
                    <a:srgbClr val="00B050"/>
                  </a:solidFill>
                  <a:latin typeface="LNTH-Quirky Stitch" pitchFamily="2" charset="0"/>
                </a:rPr>
                <a:t>T</a:t>
              </a:r>
              <a:r>
                <a:rPr lang="en-US" sz="7200">
                  <a:solidFill>
                    <a:schemeClr val="accent2"/>
                  </a:solidFill>
                  <a:latin typeface="LNTH-Quirky Stitch" pitchFamily="2" charset="0"/>
                </a:rPr>
                <a:t>O</a:t>
              </a:r>
              <a:r>
                <a:rPr lang="en-US" sz="7200">
                  <a:solidFill>
                    <a:srgbClr val="FF6699"/>
                  </a:solidFill>
                  <a:latin typeface="LNTH-Quirky Stitch" pitchFamily="2" charset="0"/>
                </a:rPr>
                <a:t>Á</a:t>
              </a:r>
              <a:r>
                <a:rPr lang="en-US" sz="7200">
                  <a:solidFill>
                    <a:srgbClr val="9999FF"/>
                  </a:solidFill>
                  <a:latin typeface="LNTH-Quirky Stitch" pitchFamily="2" charset="0"/>
                </a:rPr>
                <a:t>N</a:t>
              </a:r>
              <a:endParaRPr lang="en-US" sz="7200">
                <a:solidFill>
                  <a:srgbClr val="9999FF"/>
                </a:solidFill>
                <a:latin typeface="LNTH-Quirky Stitch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75" y="1786552"/>
            <a:ext cx="10265945" cy="323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-635" y="-62865"/>
            <a:ext cx="12192635" cy="8128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8946" y="1138298"/>
            <a:ext cx="717359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LUYỆN TẬP</a:t>
            </a: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A beach with palm trees and balls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741"/>
          <a:stretch>
            <a:fillRect/>
          </a:stretch>
        </p:blipFill>
        <p:spPr>
          <a:xfrm>
            <a:off x="635" y="-62230"/>
            <a:ext cx="12192000" cy="8128635"/>
          </a:xfrm>
          <a:prstGeom prst="rect">
            <a:avLst/>
          </a:prstGeom>
        </p:spPr>
      </p:pic>
      <p:sp>
        <p:nvSpPr>
          <p:cNvPr id="4" name="Rectangle: Rounded Corners 5"/>
          <p:cNvSpPr/>
          <p:nvPr/>
        </p:nvSpPr>
        <p:spPr>
          <a:xfrm>
            <a:off x="275303" y="245807"/>
            <a:ext cx="11641393" cy="4029501"/>
          </a:xfrm>
          <a:prstGeom prst="roundRect">
            <a:avLst>
              <a:gd name="adj" fmla="val 9265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587" y="43461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6000">
                <a:solidFill>
                  <a:schemeClr val="bg1"/>
                </a:solidFill>
                <a:latin typeface="#9Slide07 SVNBeachwood Sans" pitchFamily="2" charset="0"/>
              </a:rPr>
              <a:t>4</a:t>
            </a:r>
            <a:endParaRPr lang="en-US" sz="6000">
              <a:solidFill>
                <a:schemeClr val="bg1"/>
              </a:solidFill>
              <a:latin typeface="#9Slide07 SVNBeachwood San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30152"/>
            <a:ext cx="14217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400" b="1">
                <a:latin typeface="Times New Roman" panose="02020603050405020304" charset="0"/>
                <a:cs typeface="Times New Roman" panose="02020603050405020304" charset="0"/>
              </a:rPr>
              <a:t>Số ?</a:t>
            </a:r>
            <a:endParaRPr lang="en-US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8913" y="44239"/>
            <a:ext cx="6096000" cy="45231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 latinLnBrk="0">
              <a:lnSpc>
                <a:spcPct val="150000"/>
              </a:lnSpc>
            </a:pPr>
            <a:r>
              <a:rPr lang="pt-BR" sz="4800" b="1" i="0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a) 8 x ….. = 240</a:t>
            </a:r>
            <a:endParaRPr lang="pt-BR" sz="4800" b="1" i="0">
              <a:solidFill>
                <a:srgbClr val="0070C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pt-BR" sz="4800" b="1" i="0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b) …… x 9 = 540</a:t>
            </a:r>
            <a:endParaRPr lang="pt-BR" sz="4800" b="1" i="0">
              <a:solidFill>
                <a:srgbClr val="0070C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pt-BR" sz="4800" b="1" i="0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c) …… : 6 = 20</a:t>
            </a:r>
            <a:endParaRPr lang="pt-BR" sz="4800" b="1" i="0">
              <a:solidFill>
                <a:srgbClr val="0070C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pt-BR" sz="4800" b="1" i="0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d) 45 : ……. = 9</a:t>
            </a:r>
            <a:endParaRPr lang="pt-BR" sz="4800" b="1" i="0">
              <a:solidFill>
                <a:srgbClr val="0070C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WPS Presentation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LNTH-Quirky Stitch</vt:lpstr>
      <vt:lpstr>Segoe Print</vt:lpstr>
      <vt:lpstr>#9Slide07 SVNBeachwood Sans</vt:lpstr>
      <vt:lpstr>Calibri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</cp:lastModifiedBy>
  <cp:revision>3</cp:revision>
  <dcterms:created xsi:type="dcterms:W3CDTF">2023-09-25T06:42:00Z</dcterms:created>
  <dcterms:modified xsi:type="dcterms:W3CDTF">2023-10-01T13:31:55Z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9E6774158FE347379D7A7C2736507DFC_11</vt:lpwstr>
  </property>
  <property fmtid="{D5CDD505-2E9C-101B-9397-08002B2CF9AE}" pid="3" name="KSOProductBuildVer">
    <vt:lpwstr>1033-12.2.0.13215</vt:lpwstr>
  </property>
</Properties>
</file>